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notesMasterIdLst>
    <p:notesMasterId r:id="rId9"/>
  </p:notesMasterIdLst>
  <p:sldIdLst>
    <p:sldId id="256" r:id="rId2"/>
    <p:sldId id="268" r:id="rId3"/>
    <p:sldId id="290" r:id="rId4"/>
    <p:sldId id="292" r:id="rId5"/>
    <p:sldId id="276" r:id="rId6"/>
    <p:sldId id="278" r:id="rId7"/>
    <p:sldId id="291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7B380-A573-45E1-8E7A-A5C72A0DF569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DED327-5AD7-4858-9DD6-11AB006A3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92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C3213AA-1684-4035-95B5-25BC52946C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7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7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7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7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947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947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947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947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B89E95-468F-4DDE-8B4A-D0EB0EC89652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19FFC2-6F89-4F41-A41A-DD851B5FB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1D709C4-6CAB-43C0-9D74-100AC87C4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hape 72">
            <a:extLst>
              <a:ext uri="{FF2B5EF4-FFF2-40B4-BE49-F238E27FC236}">
                <a16:creationId xmlns:a16="http://schemas.microsoft.com/office/drawing/2014/main" id="{F1A54D5A-4823-48B5-9B73-08F08CB34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938" y="8978451"/>
            <a:ext cx="3037840" cy="47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92" tIns="47384" rIns="94792" bIns="4738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fld id="{074A9F42-BC1D-40EE-A6B1-D34114D99C6A}" type="slidenum"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pPr algn="r">
                <a:buClr>
                  <a:srgbClr val="000000"/>
                </a:buClr>
                <a:buSzPct val="25000"/>
                <a:buFont typeface="Arial" panose="020B0604020202020204" pitchFamily="34" charset="0"/>
                <a:buNone/>
              </a:pPr>
              <a:t>7</a:t>
            </a:fld>
            <a:endParaRPr lang="en-US" altLang="en-US" sz="1200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843" name="Shape 73">
            <a:extLst>
              <a:ext uri="{FF2B5EF4-FFF2-40B4-BE49-F238E27FC236}">
                <a16:creationId xmlns:a16="http://schemas.microsoft.com/office/drawing/2014/main" id="{74133606-28E4-4127-B0AE-AC7CCB1495C2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5844" name="Shape 74">
            <a:extLst>
              <a:ext uri="{FF2B5EF4-FFF2-40B4-BE49-F238E27FC236}">
                <a16:creationId xmlns:a16="http://schemas.microsoft.com/office/drawing/2014/main" id="{C52C7054-95DD-4973-9702-6AB3EA6B8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92" tIns="47384" rIns="94792" bIns="47384"/>
          <a:lstStyle/>
          <a:p>
            <a:pPr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72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600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2990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447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71011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6830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80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5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4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6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6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3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91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74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5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1aT9b0TZd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opeblooms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nddeshpande.ca/en/social-enterpris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7virtues.com/contemporary/" TargetMode="External"/><Relationship Id="rId2" Type="http://schemas.openxmlformats.org/officeDocument/2006/relationships/hyperlink" Target="https://www.youtube.com/watch?v=AMxgMXGgV8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gadesigns.com/" TargetMode="External"/><Relationship Id="rId2" Type="http://schemas.openxmlformats.org/officeDocument/2006/relationships/hyperlink" Target="https://www.mec.ca/en/p/sustainability?utm_campaign=climate_action&amp;utm_source=governance&amp;utm_medium=email&amp;utm_term=sustainability&amp;utm_content=_79703217&amp;eid=yTJc%2bQKqaH004O0JPoPVuw%3d%3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https://www.allbirds.ca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-VFZUFJwt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73324-5E87-4AD3-8BE7-1F94F56D9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6216" y="4119421"/>
            <a:ext cx="8440564" cy="1045052"/>
          </a:xfrm>
        </p:spPr>
        <p:txBody>
          <a:bodyPr>
            <a:normAutofit fontScale="90000"/>
          </a:bodyPr>
          <a:lstStyle/>
          <a:p>
            <a:r>
              <a:rPr lang="en-US" sz="4100" dirty="0"/>
              <a:t>Social Entrepreneurship</a:t>
            </a:r>
            <a:r>
              <a:rPr lang="en-US" sz="4100"/>
              <a:t>, Fair Trade </a:t>
            </a:r>
            <a:r>
              <a:rPr lang="en-US" sz="4100" dirty="0"/>
              <a:t>&amp; B Corps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DED7-8E14-4317-884B-84C5DD310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9024" y="5339462"/>
            <a:ext cx="8292055" cy="1515819"/>
          </a:xfrm>
        </p:spPr>
        <p:txBody>
          <a:bodyPr>
            <a:noAutofit/>
          </a:bodyPr>
          <a:lstStyle/>
          <a:p>
            <a:pPr algn="l">
              <a:lnSpc>
                <a:spcPct val="110000"/>
              </a:lnSpc>
            </a:pPr>
            <a:r>
              <a:rPr lang="en-US" sz="2400" dirty="0"/>
              <a:t>Social Entrepreneurs – Entrepreneurs That Do Well $$$ and Do Good Ethically &amp; Socially  </a:t>
            </a:r>
          </a:p>
          <a:p>
            <a:pPr algn="l">
              <a:lnSpc>
                <a:spcPct val="110000"/>
              </a:lnSpc>
            </a:pPr>
            <a:r>
              <a:rPr lang="en-US" altLang="en-US" sz="2400" dirty="0">
                <a:hlinkClick r:id="rId3"/>
              </a:rPr>
              <a:t>The Millennial Dream Video</a:t>
            </a:r>
            <a:endParaRPr lang="en-US" sz="2400" dirty="0"/>
          </a:p>
          <a:p>
            <a:pPr algn="l">
              <a:lnSpc>
                <a:spcPct val="110000"/>
              </a:lnSpc>
            </a:pPr>
            <a:endParaRPr lang="en-US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271AE1A-3118-44CC-A985-131F170C095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4" r="7419" b="1"/>
          <a:stretch/>
        </p:blipFill>
        <p:spPr bwMode="auto">
          <a:xfrm>
            <a:off x="3836194" y="972646"/>
            <a:ext cx="4708118" cy="2648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12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BD94CE7-DF66-48C0-AABE-2F70AFA05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F2D29"/>
                </a:solidFill>
                <a:latin typeface="Arial" pitchFamily="34" charset="0"/>
                <a:cs typeface="Arial" pitchFamily="34" charset="0"/>
              </a:rPr>
              <a:t>Social Entrepreneurship &amp; Being Socially Responsible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3CD3619-2E3E-4A66-B078-312AB683BA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5201" y="2330611"/>
            <a:ext cx="9178661" cy="4063996"/>
          </a:xfrm>
        </p:spPr>
        <p:txBody>
          <a:bodyPr anchor="t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>
                <a:solidFill>
                  <a:srgbClr val="1F2D29"/>
                </a:solidFill>
                <a:latin typeface="Arial" pitchFamily="34" charset="0"/>
                <a:cs typeface="Arial" pitchFamily="34" charset="0"/>
              </a:rPr>
              <a:t>Businesses are now expected to act in a </a:t>
            </a: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socially  and ethically responsible manner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1F2D29"/>
                </a:solidFill>
                <a:latin typeface="Arial" pitchFamily="34" charset="0"/>
                <a:cs typeface="Arial" pitchFamily="34" charset="0"/>
              </a:rPr>
              <a:t>– they need to be good citizens as well as give back to the societies (including global) in which they exist.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Can you think of a company that is socially responsible?</a:t>
            </a:r>
            <a:r>
              <a:rPr lang="en-US" sz="2400" b="1" dirty="0">
                <a:solidFill>
                  <a:srgbClr val="1F2D2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One that is not?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>
                <a:solidFill>
                  <a:srgbClr val="1F2D29"/>
                </a:solidFill>
                <a:latin typeface="Arial" pitchFamily="34" charset="0"/>
                <a:cs typeface="Arial" pitchFamily="34" charset="0"/>
                <a:hlinkClick r:id="rId3"/>
              </a:rPr>
              <a:t>Hope Blooms Website</a:t>
            </a:r>
            <a:endParaRPr lang="en-US" sz="2400" b="1" dirty="0">
              <a:solidFill>
                <a:srgbClr val="1F2D29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>
                <a:solidFill>
                  <a:srgbClr val="1F2D29"/>
                </a:solidFill>
                <a:latin typeface="Arial" pitchFamily="34" charset="0"/>
                <a:cs typeface="Arial" pitchFamily="34" charset="0"/>
              </a:rPr>
              <a:t>There are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financial benefits </a:t>
            </a:r>
            <a:r>
              <a:rPr lang="en-US" sz="2400" dirty="0">
                <a:solidFill>
                  <a:srgbClr val="1F2D29"/>
                </a:solidFill>
                <a:latin typeface="Arial" pitchFamily="34" charset="0"/>
                <a:cs typeface="Arial" pitchFamily="34" charset="0"/>
              </a:rPr>
              <a:t>to being a “socially responsible” company or organization.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What might some be?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dirty="0">
                <a:solidFill>
                  <a:srgbClr val="1F2D29"/>
                </a:solidFill>
                <a:latin typeface="Arial" pitchFamily="34" charset="0"/>
                <a:cs typeface="Arial" pitchFamily="34" charset="0"/>
                <a:hlinkClick r:id="rId4"/>
              </a:rPr>
              <a:t>Social Enterprise </a:t>
            </a:r>
            <a:r>
              <a:rPr lang="en-US" sz="2400" b="1" dirty="0">
                <a:solidFill>
                  <a:srgbClr val="1F2D29"/>
                </a:solidFill>
                <a:latin typeface="Arial" pitchFamily="34" charset="0"/>
                <a:cs typeface="Arial" pitchFamily="34" charset="0"/>
              </a:rPr>
              <a:t>Pond-Deshpande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7205E-FC09-4540-B5C3-5C190678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/>
              <a:t>What is Social Enterprise?</a:t>
            </a:r>
            <a:br>
              <a:rPr lang="en-US" sz="3600" b="1"/>
            </a:br>
            <a:endParaRPr lang="en-US" sz="360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5D925D1A-FC54-4D76-8AE4-87401DB57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3552" y="2125362"/>
            <a:ext cx="8257734" cy="39800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its essence, a social enterprise is a business or organization, whether not-for-profit or for-profit, which has a strategic mission/purpose to address community, social, environmental challenges, issues and needs in the interest of the common good.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Examples of Socially and Ethically conscious businesses: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Barb’s Dragon Dens Pitch</a:t>
            </a: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Barb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Stegemann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and the 7 Virtues Perfume</a:t>
            </a: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raphic 70" descr="Onboarding">
            <a:extLst>
              <a:ext uri="{FF2B5EF4-FFF2-40B4-BE49-F238E27FC236}">
                <a16:creationId xmlns:a16="http://schemas.microsoft.com/office/drawing/2014/main" id="{4C714106-4B2A-4795-B16B-6977BF9DD4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48837" y="3179298"/>
            <a:ext cx="2255774" cy="2255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BEB7-174F-4046-98E7-EF2297F5B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6963962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b="1" dirty="0">
                <a:latin typeface="Arial" pitchFamily="34" charset="0"/>
                <a:cs typeface="Arial" pitchFamily="34" charset="0"/>
              </a:rPr>
              <a:t>Other Examples of Ethical &amp; Sustainable Companies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57079-7AB0-4482-8710-7F40C8247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hlinkClick r:id="rId2"/>
              </a:rPr>
              <a:t>MEC </a:t>
            </a:r>
            <a:endParaRPr lang="en-US" sz="2400" dirty="0">
              <a:solidFill>
                <a:srgbClr val="000000"/>
              </a:solidFill>
              <a:hlinkClick r:id="rId3"/>
            </a:endParaRPr>
          </a:p>
          <a:p>
            <a:r>
              <a:rPr lang="en-US" sz="2400" dirty="0">
                <a:solidFill>
                  <a:srgbClr val="000000"/>
                </a:solidFill>
                <a:hlinkClick r:id="rId3"/>
              </a:rPr>
              <a:t>Tamgadesigns.ca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  <a:hlinkClick r:id="rId4"/>
              </a:rPr>
              <a:t>www.allbirds.ca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7" name="Graphic 6" descr="Health">
            <a:extLst>
              <a:ext uri="{FF2B5EF4-FFF2-40B4-BE49-F238E27FC236}">
                <a16:creationId xmlns:a16="http://schemas.microsoft.com/office/drawing/2014/main" id="{3D0326EA-1130-4E41-A791-EE481D1BEC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88591" y="1639841"/>
            <a:ext cx="4253012" cy="425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3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6B326-7097-4845-9AB5-6367A13B3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Fair Trade</a:t>
            </a:r>
            <a:endParaRPr lang="en-US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9F83D-7250-4E4A-BEC1-5B322194A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6909" y="2052116"/>
            <a:ext cx="6437249" cy="3997828"/>
          </a:xfrm>
        </p:spPr>
        <p:txBody>
          <a:bodyPr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400" b="1" cap="small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Fair Trade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a different way of doing business. It's about making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principles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fairness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and decency mean something in the marketplace. Including things such as: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Fair wages, fair working conditions &amp; fair use of resources</a:t>
            </a:r>
          </a:p>
        </p:txBody>
      </p:sp>
      <p:pic>
        <p:nvPicPr>
          <p:cNvPr id="32772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B7F177-5764-483D-8A09-1BFC1C063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8916" y="4972716"/>
            <a:ext cx="3674398" cy="1120690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F8BB-6255-490D-BC28-3F3732C60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1" y="2125361"/>
            <a:ext cx="7383324" cy="3785860"/>
          </a:xfrm>
        </p:spPr>
        <p:txBody>
          <a:bodyPr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Most often this is understood to mean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better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prices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for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producers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but it often means longer-term and more meaningful trading relationships as well.</a:t>
            </a:r>
          </a:p>
          <a:p>
            <a:pPr marL="0" indent="0" eaLnBrk="1" fontAlgn="auto" hangingPunct="1">
              <a:spcBef>
                <a:spcPts val="0"/>
              </a:spcBef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For consumers and businesses, it's also about information. </a:t>
            </a:r>
          </a:p>
          <a:p>
            <a:pPr marL="0" indent="0" eaLnBrk="1" fontAlgn="auto" hangingPunct="1">
              <a:spcBef>
                <a:spcPts val="0"/>
              </a:spcBef>
              <a:buNone/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Fair Trade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a way for all of us to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identify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products that meet our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values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so we can make choices that have a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positive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impact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on the world.</a:t>
            </a:r>
          </a:p>
          <a:p>
            <a:pPr marL="0" indent="0" eaLnBrk="1" fontAlgn="auto" hangingPunct="1">
              <a:spcAft>
                <a:spcPts val="1800"/>
              </a:spcAft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(Taken from Fairtrade Canada Website)</a:t>
            </a:r>
            <a:endParaRPr lang="en-US" sz="2400" dirty="0"/>
          </a:p>
        </p:txBody>
      </p:sp>
      <p:pic>
        <p:nvPicPr>
          <p:cNvPr id="33796" name="Picture 3">
            <a:extLst>
              <a:ext uri="{FF2B5EF4-FFF2-40B4-BE49-F238E27FC236}">
                <a16:creationId xmlns:a16="http://schemas.microsoft.com/office/drawing/2014/main" id="{B624055B-AFC0-4C42-A157-F8DA9B672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206" y="2338082"/>
            <a:ext cx="2873159" cy="336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Shape 68">
            <a:extLst>
              <a:ext uri="{FF2B5EF4-FFF2-40B4-BE49-F238E27FC236}">
                <a16:creationId xmlns:a16="http://schemas.microsoft.com/office/drawing/2014/main" id="{5620EAD8-9901-4F64-AB71-F3E1026840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 lIns="91425" tIns="45700" rIns="91425" bIns="45700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defRPr/>
            </a:pPr>
            <a:r>
              <a:rPr lang="en-US" sz="3600"/>
              <a:t>What is a B CORP?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89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0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1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2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3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4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5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6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7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8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9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103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4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5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6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7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8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9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0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1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2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3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4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116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40C36-156C-4250-B8A0-31A3BCB70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9699" y="1488438"/>
            <a:ext cx="8589910" cy="501535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B Corp </a:t>
            </a:r>
            <a:r>
              <a:rPr lang="en-US" altLang="en-US" sz="2200" dirty="0">
                <a:hlinkClick r:id="rId3"/>
              </a:rPr>
              <a:t>Video</a:t>
            </a:r>
            <a:endParaRPr lang="en-US" altLang="en-US" sz="2200" dirty="0"/>
          </a:p>
          <a:p>
            <a:pPr>
              <a:lnSpc>
                <a:spcPct val="90000"/>
              </a:lnSpc>
            </a:pPr>
            <a:r>
              <a:rPr lang="en-US" sz="2200" dirty="0"/>
              <a:t>Certified B Corporations are businesses that meet the highest standards of verified social and environmental performance, public transparency, and legal accountability to balance profit and purpose.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B Corps are accelerating a global culture shift to redefine success in business and build a more inclusive and sustainable economy.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By voluntarily meeting higher standards of transparency, accountability, and performance, Certified B Corps are distinguishing themselves in a cluttered marketplace by offering a positive vision of a better way to do business.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4BA1669898C84A9D0A7CD88DD86DEE" ma:contentTypeVersion="7" ma:contentTypeDescription="Create a new document." ma:contentTypeScope="" ma:versionID="c3bc4c656b89b926000d545e7200fcba">
  <xsd:schema xmlns:xsd="http://www.w3.org/2001/XMLSchema" xmlns:xs="http://www.w3.org/2001/XMLSchema" xmlns:p="http://schemas.microsoft.com/office/2006/metadata/properties" xmlns:ns1="http://schemas.microsoft.com/sharepoint/v3" xmlns:ns2="3c924a6b-2f35-4917-a7f8-b3e917a78ebf" targetNamespace="http://schemas.microsoft.com/office/2006/metadata/properties" ma:root="true" ma:fieldsID="7f94b65606a0d36bb6a04bca121ff855" ns1:_="" ns2:_="">
    <xsd:import namespace="http://schemas.microsoft.com/sharepoint/v3"/>
    <xsd:import namespace="3c924a6b-2f35-4917-a7f8-b3e917a78e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24a6b-2f35-4917-a7f8-b3e917a78eb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6" ma:displayName="Blog Category" ma:list="{5ce769ce-cfb9-46d6-b0af-6a04f9ac84e5}" ma:internalName="Blog_x0020_Category" ma:readOnly="false" ma:showField="Title" ma:web="3c924a6b-2f35-4917-a7f8-b3e917a78eb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Blog_x0020_Category xmlns="3c924a6b-2f35-4917-a7f8-b3e917a78ebf">36</Blog_x0020_Category>
  </documentManagement>
</p:properties>
</file>

<file path=customXml/itemProps1.xml><?xml version="1.0" encoding="utf-8"?>
<ds:datastoreItem xmlns:ds="http://schemas.openxmlformats.org/officeDocument/2006/customXml" ds:itemID="{EAF21F46-487D-4F51-89C7-C5FD136FC219}"/>
</file>

<file path=customXml/itemProps2.xml><?xml version="1.0" encoding="utf-8"?>
<ds:datastoreItem xmlns:ds="http://schemas.openxmlformats.org/officeDocument/2006/customXml" ds:itemID="{86BCA244-4114-4AB6-9613-0CD615AF790E}"/>
</file>

<file path=customXml/itemProps3.xml><?xml version="1.0" encoding="utf-8"?>
<ds:datastoreItem xmlns:ds="http://schemas.openxmlformats.org/officeDocument/2006/customXml" ds:itemID="{A6556CA6-83CD-4419-A8D6-7580371F3BF7}"/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409</Words>
  <Application>Microsoft Office PowerPoint</Application>
  <PresentationFormat>Widescreen</PresentationFormat>
  <Paragraphs>34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Social Entrepreneurship, Fair Trade &amp; B Corps</vt:lpstr>
      <vt:lpstr>Social Entrepreneurship &amp; Being Socially Responsible </vt:lpstr>
      <vt:lpstr>What is Social Enterprise? </vt:lpstr>
      <vt:lpstr>Other Examples of Ethical &amp; Sustainable Companies</vt:lpstr>
      <vt:lpstr>Fair Trade</vt:lpstr>
      <vt:lpstr>PowerPoint Presentation</vt:lpstr>
      <vt:lpstr>What is a B CORP?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Entrepreneurship &amp; B Corps</dc:title>
  <dc:creator>Hiltz, Marion     (ASD-W)</dc:creator>
  <cp:lastModifiedBy>Hiltz, Marion     (ASD-W)</cp:lastModifiedBy>
  <cp:revision>11</cp:revision>
  <dcterms:created xsi:type="dcterms:W3CDTF">2019-10-17T18:48:50Z</dcterms:created>
  <dcterms:modified xsi:type="dcterms:W3CDTF">2020-05-08T13:52:49Z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0x010100C54BA1669898C84A9D0A7CD88DD86DEE</vt:lpwstr>
  </property>
</Properties>
</file>